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0633" autoAdjust="0"/>
  </p:normalViewPr>
  <p:slideViewPr>
    <p:cSldViewPr snapToGrid="0">
      <p:cViewPr>
        <p:scale>
          <a:sx n="69" d="100"/>
          <a:sy n="69" d="100"/>
        </p:scale>
        <p:origin x="564" y="-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1F155B-73E1-4E30-91E8-25375118146B}" type="datetimeFigureOut">
              <a:rPr lang="en-US" smtClean="0"/>
              <a:t>7/10/25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C46C1D-35DE-4282-8ACB-D54D8D1EF7A0}" type="slidenum">
              <a:rPr lang="en-US" smtClean="0"/>
              <a:t>‹#›</a:t>
            </a:fld>
            <a:endParaRPr lang="en-US"/>
          </a:p>
        </p:txBody>
      </p:sp>
    </p:spTree>
    <p:extLst>
      <p:ext uri="{BB962C8B-B14F-4D97-AF65-F5344CB8AC3E}">
        <p14:creationId xmlns:p14="http://schemas.microsoft.com/office/powerpoint/2010/main" val="3257563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C46C1D-35DE-4282-8ACB-D54D8D1EF7A0}" type="slidenum">
              <a:rPr lang="en-US" smtClean="0"/>
              <a:t>1</a:t>
            </a:fld>
            <a:endParaRPr lang="en-US"/>
          </a:p>
        </p:txBody>
      </p:sp>
    </p:spTree>
    <p:extLst>
      <p:ext uri="{BB962C8B-B14F-4D97-AF65-F5344CB8AC3E}">
        <p14:creationId xmlns:p14="http://schemas.microsoft.com/office/powerpoint/2010/main" val="4226019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C07C66-7BF7-5F32-207D-635CC272F8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043B49-396E-5E81-D78E-718CDB6C76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BEC1D6-C9C9-EEB0-D295-4F68DFC713D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27EEB97-C0C5-05CA-2CDC-B215957782E9}"/>
              </a:ext>
            </a:extLst>
          </p:cNvPr>
          <p:cNvSpPr>
            <a:spLocks noGrp="1"/>
          </p:cNvSpPr>
          <p:nvPr>
            <p:ph type="sldNum" sz="quarter" idx="5"/>
          </p:nvPr>
        </p:nvSpPr>
        <p:spPr/>
        <p:txBody>
          <a:bodyPr/>
          <a:lstStyle/>
          <a:p>
            <a:fld id="{D3C46C1D-35DE-4282-8ACB-D54D8D1EF7A0}" type="slidenum">
              <a:rPr lang="en-US" smtClean="0"/>
              <a:t>10</a:t>
            </a:fld>
            <a:endParaRPr lang="en-US"/>
          </a:p>
        </p:txBody>
      </p:sp>
    </p:spTree>
    <p:extLst>
      <p:ext uri="{BB962C8B-B14F-4D97-AF65-F5344CB8AC3E}">
        <p14:creationId xmlns:p14="http://schemas.microsoft.com/office/powerpoint/2010/main" val="2575233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E42F1E-161F-0620-21AF-880F517F1E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F45981-4971-162C-6581-ACFBB809C3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BD88EC-A818-9F45-A179-915D138CDA8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4897404-8ABF-CAC0-47B3-2DE334C9EA6B}"/>
              </a:ext>
            </a:extLst>
          </p:cNvPr>
          <p:cNvSpPr>
            <a:spLocks noGrp="1"/>
          </p:cNvSpPr>
          <p:nvPr>
            <p:ph type="sldNum" sz="quarter" idx="5"/>
          </p:nvPr>
        </p:nvSpPr>
        <p:spPr/>
        <p:txBody>
          <a:bodyPr/>
          <a:lstStyle/>
          <a:p>
            <a:fld id="{D3C46C1D-35DE-4282-8ACB-D54D8D1EF7A0}" type="slidenum">
              <a:rPr lang="en-US" smtClean="0"/>
              <a:t>11</a:t>
            </a:fld>
            <a:endParaRPr lang="en-US"/>
          </a:p>
        </p:txBody>
      </p:sp>
    </p:spTree>
    <p:extLst>
      <p:ext uri="{BB962C8B-B14F-4D97-AF65-F5344CB8AC3E}">
        <p14:creationId xmlns:p14="http://schemas.microsoft.com/office/powerpoint/2010/main" val="2060150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3B13E-80A4-DC43-6BFF-9ED77AEA3F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4679AC-A1C1-9F7E-CCE2-4B28EBDE43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3D7000-DE1E-E833-711B-F295CF82B81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BDE5415-E69A-0C87-AE83-42AE8E446367}"/>
              </a:ext>
            </a:extLst>
          </p:cNvPr>
          <p:cNvSpPr>
            <a:spLocks noGrp="1"/>
          </p:cNvSpPr>
          <p:nvPr>
            <p:ph type="sldNum" sz="quarter" idx="5"/>
          </p:nvPr>
        </p:nvSpPr>
        <p:spPr/>
        <p:txBody>
          <a:bodyPr/>
          <a:lstStyle/>
          <a:p>
            <a:fld id="{D3C46C1D-35DE-4282-8ACB-D54D8D1EF7A0}" type="slidenum">
              <a:rPr lang="en-US" smtClean="0"/>
              <a:t>12</a:t>
            </a:fld>
            <a:endParaRPr lang="en-US"/>
          </a:p>
        </p:txBody>
      </p:sp>
    </p:spTree>
    <p:extLst>
      <p:ext uri="{BB962C8B-B14F-4D97-AF65-F5344CB8AC3E}">
        <p14:creationId xmlns:p14="http://schemas.microsoft.com/office/powerpoint/2010/main" val="35585576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0917D-14BB-F7F9-39BA-A77F9CC7BC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F2C9EE-1A88-D2AC-AE13-D284E48A859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4C84873-137B-A424-FC49-CF29EFE30C4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DD8E060-7AD5-3BA0-C37E-01C85638C54D}"/>
              </a:ext>
            </a:extLst>
          </p:cNvPr>
          <p:cNvSpPr>
            <a:spLocks noGrp="1"/>
          </p:cNvSpPr>
          <p:nvPr>
            <p:ph type="sldNum" sz="quarter" idx="5"/>
          </p:nvPr>
        </p:nvSpPr>
        <p:spPr/>
        <p:txBody>
          <a:bodyPr/>
          <a:lstStyle/>
          <a:p>
            <a:fld id="{D3C46C1D-35DE-4282-8ACB-D54D8D1EF7A0}" type="slidenum">
              <a:rPr lang="en-US" smtClean="0"/>
              <a:t>13</a:t>
            </a:fld>
            <a:endParaRPr lang="en-US"/>
          </a:p>
        </p:txBody>
      </p:sp>
    </p:spTree>
    <p:extLst>
      <p:ext uri="{BB962C8B-B14F-4D97-AF65-F5344CB8AC3E}">
        <p14:creationId xmlns:p14="http://schemas.microsoft.com/office/powerpoint/2010/main" val="30462647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34435-22C3-D44C-0AC6-2AFDC3BD21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450C8A-1FE8-10F2-1497-1BD76DF11F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F20EE4-01DF-0F04-6F84-FF8CA76FFE5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86A5D2A-8793-4101-292E-F4C3140E369B}"/>
              </a:ext>
            </a:extLst>
          </p:cNvPr>
          <p:cNvSpPr>
            <a:spLocks noGrp="1"/>
          </p:cNvSpPr>
          <p:nvPr>
            <p:ph type="sldNum" sz="quarter" idx="5"/>
          </p:nvPr>
        </p:nvSpPr>
        <p:spPr/>
        <p:txBody>
          <a:bodyPr/>
          <a:lstStyle/>
          <a:p>
            <a:fld id="{D3C46C1D-35DE-4282-8ACB-D54D8D1EF7A0}" type="slidenum">
              <a:rPr lang="en-US" smtClean="0"/>
              <a:t>14</a:t>
            </a:fld>
            <a:endParaRPr lang="en-US"/>
          </a:p>
        </p:txBody>
      </p:sp>
    </p:spTree>
    <p:extLst>
      <p:ext uri="{BB962C8B-B14F-4D97-AF65-F5344CB8AC3E}">
        <p14:creationId xmlns:p14="http://schemas.microsoft.com/office/powerpoint/2010/main" val="3693475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EF3A2-628B-0EF1-0F64-E506132EA6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6F7510-87BA-65CE-7ABB-E57EA692F2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EA3B1A-02C1-D8E3-2677-E073B4D278A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698F32F-2911-ED1E-7DF9-2DB5F00520D0}"/>
              </a:ext>
            </a:extLst>
          </p:cNvPr>
          <p:cNvSpPr>
            <a:spLocks noGrp="1"/>
          </p:cNvSpPr>
          <p:nvPr>
            <p:ph type="sldNum" sz="quarter" idx="5"/>
          </p:nvPr>
        </p:nvSpPr>
        <p:spPr/>
        <p:txBody>
          <a:bodyPr/>
          <a:lstStyle/>
          <a:p>
            <a:fld id="{D3C46C1D-35DE-4282-8ACB-D54D8D1EF7A0}" type="slidenum">
              <a:rPr lang="en-US" smtClean="0"/>
              <a:t>15</a:t>
            </a:fld>
            <a:endParaRPr lang="en-US"/>
          </a:p>
        </p:txBody>
      </p:sp>
    </p:spTree>
    <p:extLst>
      <p:ext uri="{BB962C8B-B14F-4D97-AF65-F5344CB8AC3E}">
        <p14:creationId xmlns:p14="http://schemas.microsoft.com/office/powerpoint/2010/main" val="18660088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356D50-8237-771C-F4E5-92FC9C52BB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CE45D8-1E03-F2A5-3FDA-B20BE16326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D2E29B-9381-68B8-34F5-54BE08CD4C9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7193BB6-EC26-8613-11E6-ED0F43DFD46F}"/>
              </a:ext>
            </a:extLst>
          </p:cNvPr>
          <p:cNvSpPr>
            <a:spLocks noGrp="1"/>
          </p:cNvSpPr>
          <p:nvPr>
            <p:ph type="sldNum" sz="quarter" idx="5"/>
          </p:nvPr>
        </p:nvSpPr>
        <p:spPr/>
        <p:txBody>
          <a:bodyPr/>
          <a:lstStyle/>
          <a:p>
            <a:fld id="{D3C46C1D-35DE-4282-8ACB-D54D8D1EF7A0}" type="slidenum">
              <a:rPr lang="en-US" smtClean="0"/>
              <a:t>16</a:t>
            </a:fld>
            <a:endParaRPr lang="en-US"/>
          </a:p>
        </p:txBody>
      </p:sp>
    </p:spTree>
    <p:extLst>
      <p:ext uri="{BB962C8B-B14F-4D97-AF65-F5344CB8AC3E}">
        <p14:creationId xmlns:p14="http://schemas.microsoft.com/office/powerpoint/2010/main" val="40217773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046370-4804-44FA-8FD1-B9D6C7D514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4A7C34-8EA0-E3AF-A59F-AEC47160C1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C5543D-86DE-084C-1417-363BB341C66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111F973-1F38-6CD3-2A78-D364391B40BF}"/>
              </a:ext>
            </a:extLst>
          </p:cNvPr>
          <p:cNvSpPr>
            <a:spLocks noGrp="1"/>
          </p:cNvSpPr>
          <p:nvPr>
            <p:ph type="sldNum" sz="quarter" idx="5"/>
          </p:nvPr>
        </p:nvSpPr>
        <p:spPr/>
        <p:txBody>
          <a:bodyPr/>
          <a:lstStyle/>
          <a:p>
            <a:fld id="{D3C46C1D-35DE-4282-8ACB-D54D8D1EF7A0}" type="slidenum">
              <a:rPr lang="en-US" smtClean="0"/>
              <a:t>17</a:t>
            </a:fld>
            <a:endParaRPr lang="en-US"/>
          </a:p>
        </p:txBody>
      </p:sp>
    </p:spTree>
    <p:extLst>
      <p:ext uri="{BB962C8B-B14F-4D97-AF65-F5344CB8AC3E}">
        <p14:creationId xmlns:p14="http://schemas.microsoft.com/office/powerpoint/2010/main" val="3615007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C46C1D-35DE-4282-8ACB-D54D8D1EF7A0}" type="slidenum">
              <a:rPr lang="en-US" smtClean="0"/>
              <a:t>2</a:t>
            </a:fld>
            <a:endParaRPr lang="en-US"/>
          </a:p>
        </p:txBody>
      </p:sp>
    </p:spTree>
    <p:extLst>
      <p:ext uri="{BB962C8B-B14F-4D97-AF65-F5344CB8AC3E}">
        <p14:creationId xmlns:p14="http://schemas.microsoft.com/office/powerpoint/2010/main" val="2935178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3224EA-454F-315F-0078-FF31A41886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096ACA-8916-DF93-EB50-680D86F4AF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88B739-2093-8326-D831-0331AB20750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28CF78A-24AA-5FCE-5CD1-00CDB78F4837}"/>
              </a:ext>
            </a:extLst>
          </p:cNvPr>
          <p:cNvSpPr>
            <a:spLocks noGrp="1"/>
          </p:cNvSpPr>
          <p:nvPr>
            <p:ph type="sldNum" sz="quarter" idx="5"/>
          </p:nvPr>
        </p:nvSpPr>
        <p:spPr/>
        <p:txBody>
          <a:bodyPr/>
          <a:lstStyle/>
          <a:p>
            <a:fld id="{D3C46C1D-35DE-4282-8ACB-D54D8D1EF7A0}" type="slidenum">
              <a:rPr lang="en-US" smtClean="0"/>
              <a:t>3</a:t>
            </a:fld>
            <a:endParaRPr lang="en-US"/>
          </a:p>
        </p:txBody>
      </p:sp>
    </p:spTree>
    <p:extLst>
      <p:ext uri="{BB962C8B-B14F-4D97-AF65-F5344CB8AC3E}">
        <p14:creationId xmlns:p14="http://schemas.microsoft.com/office/powerpoint/2010/main" val="3962135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ABFF77-6B09-31C4-80E7-BA79934C6B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76836D-C9E9-E514-4986-508DD760606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4298220-296B-F4F8-E0D2-BE645D5436A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434B524-5367-A739-51DF-F5DCCC0F0A96}"/>
              </a:ext>
            </a:extLst>
          </p:cNvPr>
          <p:cNvSpPr>
            <a:spLocks noGrp="1"/>
          </p:cNvSpPr>
          <p:nvPr>
            <p:ph type="sldNum" sz="quarter" idx="5"/>
          </p:nvPr>
        </p:nvSpPr>
        <p:spPr/>
        <p:txBody>
          <a:bodyPr/>
          <a:lstStyle/>
          <a:p>
            <a:fld id="{D3C46C1D-35DE-4282-8ACB-D54D8D1EF7A0}" type="slidenum">
              <a:rPr lang="en-US" smtClean="0"/>
              <a:t>4</a:t>
            </a:fld>
            <a:endParaRPr lang="en-US"/>
          </a:p>
        </p:txBody>
      </p:sp>
    </p:spTree>
    <p:extLst>
      <p:ext uri="{BB962C8B-B14F-4D97-AF65-F5344CB8AC3E}">
        <p14:creationId xmlns:p14="http://schemas.microsoft.com/office/powerpoint/2010/main" val="528636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D5F11F-F414-2A33-616E-F86200E873A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CDBB81-0B78-921A-046B-1580D01100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91AE03D-AE8B-A3E2-2266-2C3ADAB1707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A666F50-0734-16EE-E2E2-9A8F49AA6133}"/>
              </a:ext>
            </a:extLst>
          </p:cNvPr>
          <p:cNvSpPr>
            <a:spLocks noGrp="1"/>
          </p:cNvSpPr>
          <p:nvPr>
            <p:ph type="sldNum" sz="quarter" idx="5"/>
          </p:nvPr>
        </p:nvSpPr>
        <p:spPr/>
        <p:txBody>
          <a:bodyPr/>
          <a:lstStyle/>
          <a:p>
            <a:fld id="{D3C46C1D-35DE-4282-8ACB-D54D8D1EF7A0}" type="slidenum">
              <a:rPr lang="en-US" smtClean="0"/>
              <a:t>5</a:t>
            </a:fld>
            <a:endParaRPr lang="en-US"/>
          </a:p>
        </p:txBody>
      </p:sp>
    </p:spTree>
    <p:extLst>
      <p:ext uri="{BB962C8B-B14F-4D97-AF65-F5344CB8AC3E}">
        <p14:creationId xmlns:p14="http://schemas.microsoft.com/office/powerpoint/2010/main" val="1855976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E756C2-0AD7-02AB-28AF-E8EF89BA4E2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7740FD-4C0C-18EE-AC72-B1823778DC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753EC4-7B78-029F-4BDA-89513DAE9BF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AB0BDF-1E09-64D3-BB96-7993EC6ED154}"/>
              </a:ext>
            </a:extLst>
          </p:cNvPr>
          <p:cNvSpPr>
            <a:spLocks noGrp="1"/>
          </p:cNvSpPr>
          <p:nvPr>
            <p:ph type="sldNum" sz="quarter" idx="5"/>
          </p:nvPr>
        </p:nvSpPr>
        <p:spPr/>
        <p:txBody>
          <a:bodyPr/>
          <a:lstStyle/>
          <a:p>
            <a:fld id="{D3C46C1D-35DE-4282-8ACB-D54D8D1EF7A0}" type="slidenum">
              <a:rPr lang="en-US" smtClean="0"/>
              <a:t>6</a:t>
            </a:fld>
            <a:endParaRPr lang="en-US"/>
          </a:p>
        </p:txBody>
      </p:sp>
    </p:spTree>
    <p:extLst>
      <p:ext uri="{BB962C8B-B14F-4D97-AF65-F5344CB8AC3E}">
        <p14:creationId xmlns:p14="http://schemas.microsoft.com/office/powerpoint/2010/main" val="2524746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3F361F-1907-FA7D-22FD-BFDD85CB80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77D1C4-3AC1-C647-399B-4E11B16356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05C551-5B5D-3629-1FA6-AE2468005AB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2D016BE-ED9E-6A9B-291E-A76126C95E07}"/>
              </a:ext>
            </a:extLst>
          </p:cNvPr>
          <p:cNvSpPr>
            <a:spLocks noGrp="1"/>
          </p:cNvSpPr>
          <p:nvPr>
            <p:ph type="sldNum" sz="quarter" idx="5"/>
          </p:nvPr>
        </p:nvSpPr>
        <p:spPr/>
        <p:txBody>
          <a:bodyPr/>
          <a:lstStyle/>
          <a:p>
            <a:fld id="{D3C46C1D-35DE-4282-8ACB-D54D8D1EF7A0}" type="slidenum">
              <a:rPr lang="en-US" smtClean="0"/>
              <a:t>7</a:t>
            </a:fld>
            <a:endParaRPr lang="en-US"/>
          </a:p>
        </p:txBody>
      </p:sp>
    </p:spTree>
    <p:extLst>
      <p:ext uri="{BB962C8B-B14F-4D97-AF65-F5344CB8AC3E}">
        <p14:creationId xmlns:p14="http://schemas.microsoft.com/office/powerpoint/2010/main" val="3664929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02603D-9BCD-1210-8CC4-7E1A4144D3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843820-13E0-2B23-16CD-0D9EF9BF4D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8ED2D6-B6A6-8B3E-A365-590B290840D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4BDB219-9C9C-2C90-A932-FFAAC1C3EAFD}"/>
              </a:ext>
            </a:extLst>
          </p:cNvPr>
          <p:cNvSpPr>
            <a:spLocks noGrp="1"/>
          </p:cNvSpPr>
          <p:nvPr>
            <p:ph type="sldNum" sz="quarter" idx="5"/>
          </p:nvPr>
        </p:nvSpPr>
        <p:spPr/>
        <p:txBody>
          <a:bodyPr/>
          <a:lstStyle/>
          <a:p>
            <a:fld id="{D3C46C1D-35DE-4282-8ACB-D54D8D1EF7A0}" type="slidenum">
              <a:rPr lang="en-US" smtClean="0"/>
              <a:t>8</a:t>
            </a:fld>
            <a:endParaRPr lang="en-US"/>
          </a:p>
        </p:txBody>
      </p:sp>
    </p:spTree>
    <p:extLst>
      <p:ext uri="{BB962C8B-B14F-4D97-AF65-F5344CB8AC3E}">
        <p14:creationId xmlns:p14="http://schemas.microsoft.com/office/powerpoint/2010/main" val="2829786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CB70C-5D85-029E-87A8-37BBDFF73A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B94DE1-A4C1-44CE-91B3-5A0676FEAC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EC2AAA-DAAA-F33F-437D-8A80ED9EC7B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036192F-D025-C927-B2B9-4AB21D0C8994}"/>
              </a:ext>
            </a:extLst>
          </p:cNvPr>
          <p:cNvSpPr>
            <a:spLocks noGrp="1"/>
          </p:cNvSpPr>
          <p:nvPr>
            <p:ph type="sldNum" sz="quarter" idx="5"/>
          </p:nvPr>
        </p:nvSpPr>
        <p:spPr/>
        <p:txBody>
          <a:bodyPr/>
          <a:lstStyle/>
          <a:p>
            <a:fld id="{D3C46C1D-35DE-4282-8ACB-D54D8D1EF7A0}" type="slidenum">
              <a:rPr lang="en-US" smtClean="0"/>
              <a:t>9</a:t>
            </a:fld>
            <a:endParaRPr lang="en-US"/>
          </a:p>
        </p:txBody>
      </p:sp>
    </p:spTree>
    <p:extLst>
      <p:ext uri="{BB962C8B-B14F-4D97-AF65-F5344CB8AC3E}">
        <p14:creationId xmlns:p14="http://schemas.microsoft.com/office/powerpoint/2010/main" val="1654757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3F7551-B31D-4D9A-9C3A-1941763F7A4C}" type="datetimeFigureOut">
              <a:rPr lang="en-US" smtClean="0"/>
              <a:t>7/10/25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1355950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F7551-B31D-4D9A-9C3A-1941763F7A4C}" type="datetimeFigureOut">
              <a:rPr lang="en-US" smtClean="0"/>
              <a:t>7/10/25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393329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F7551-B31D-4D9A-9C3A-1941763F7A4C}" type="datetimeFigureOut">
              <a:rPr lang="en-US" smtClean="0"/>
              <a:t>7/10/25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CCA46-3502-4070-B420-C8D190CB27B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57088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F7551-B31D-4D9A-9C3A-1941763F7A4C}" type="datetimeFigureOut">
              <a:rPr lang="en-US" smtClean="0"/>
              <a:t>7/10/25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3591183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F7551-B31D-4D9A-9C3A-1941763F7A4C}" type="datetimeFigureOut">
              <a:rPr lang="en-US" smtClean="0"/>
              <a:t>7/10/25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CCA46-3502-4070-B420-C8D190CB27B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42037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F7551-B31D-4D9A-9C3A-1941763F7A4C}" type="datetimeFigureOut">
              <a:rPr lang="en-US" smtClean="0"/>
              <a:t>7/10/25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3585472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F7551-B31D-4D9A-9C3A-1941763F7A4C}" type="datetimeFigureOut">
              <a:rPr lang="en-US" smtClean="0"/>
              <a:t>7/10/25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1559380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F7551-B31D-4D9A-9C3A-1941763F7A4C}" type="datetimeFigureOut">
              <a:rPr lang="en-US" smtClean="0"/>
              <a:t>7/10/25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99003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3F7551-B31D-4D9A-9C3A-1941763F7A4C}" type="datetimeFigureOut">
              <a:rPr lang="en-US" smtClean="0"/>
              <a:t>7/10/25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1993552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3F7551-B31D-4D9A-9C3A-1941763F7A4C}" type="datetimeFigureOut">
              <a:rPr lang="en-US" smtClean="0"/>
              <a:t>7/10/25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4172642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3F7551-B31D-4D9A-9C3A-1941763F7A4C}" type="datetimeFigureOut">
              <a:rPr lang="en-US" smtClean="0"/>
              <a:t>7/10/25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260461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3F7551-B31D-4D9A-9C3A-1941763F7A4C}" type="datetimeFigureOut">
              <a:rPr lang="en-US" smtClean="0"/>
              <a:t>7/10/25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720728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F7551-B31D-4D9A-9C3A-1941763F7A4C}" type="datetimeFigureOut">
              <a:rPr lang="en-US" smtClean="0"/>
              <a:t>7/10/25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222266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3F7551-B31D-4D9A-9C3A-1941763F7A4C}" type="datetimeFigureOut">
              <a:rPr lang="en-US" smtClean="0"/>
              <a:t>7/10/25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3931831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3F7551-B31D-4D9A-9C3A-1941763F7A4C}" type="datetimeFigureOut">
              <a:rPr lang="en-US" smtClean="0"/>
              <a:t>7/10/25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4086518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3F7551-B31D-4D9A-9C3A-1941763F7A4C}" type="datetimeFigureOut">
              <a:rPr lang="en-US" smtClean="0"/>
              <a:t>7/10/25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CCA46-3502-4070-B420-C8D190CB27BD}" type="slidenum">
              <a:rPr lang="en-US" smtClean="0"/>
              <a:t>‹#›</a:t>
            </a:fld>
            <a:endParaRPr lang="en-US"/>
          </a:p>
        </p:txBody>
      </p:sp>
    </p:spTree>
    <p:extLst>
      <p:ext uri="{BB962C8B-B14F-4D97-AF65-F5344CB8AC3E}">
        <p14:creationId xmlns:p14="http://schemas.microsoft.com/office/powerpoint/2010/main" val="1110895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83F7551-B31D-4D9A-9C3A-1941763F7A4C}" type="datetimeFigureOut">
              <a:rPr lang="en-US" smtClean="0"/>
              <a:t>7/10/25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35CCA46-3502-4070-B420-C8D190CB27BD}" type="slidenum">
              <a:rPr lang="en-US" smtClean="0"/>
              <a:t>‹#›</a:t>
            </a:fld>
            <a:endParaRPr lang="en-US"/>
          </a:p>
        </p:txBody>
      </p:sp>
    </p:spTree>
    <p:extLst>
      <p:ext uri="{BB962C8B-B14F-4D97-AF65-F5344CB8AC3E}">
        <p14:creationId xmlns:p14="http://schemas.microsoft.com/office/powerpoint/2010/main" val="301408688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F456E-DF15-7078-801B-D93D484DBADC}"/>
              </a:ext>
            </a:extLst>
          </p:cNvPr>
          <p:cNvSpPr>
            <a:spLocks noGrp="1"/>
          </p:cNvSpPr>
          <p:nvPr>
            <p:ph type="ctrTitle"/>
          </p:nvPr>
        </p:nvSpPr>
        <p:spPr/>
        <p:txBody>
          <a:bodyPr/>
          <a:lstStyle/>
          <a:p>
            <a:r>
              <a:rPr lang="en-US" dirty="0"/>
              <a:t>How to supervise a pastor well</a:t>
            </a:r>
          </a:p>
        </p:txBody>
      </p:sp>
      <p:sp>
        <p:nvSpPr>
          <p:cNvPr id="3" name="Subtitle 2">
            <a:extLst>
              <a:ext uri="{FF2B5EF4-FFF2-40B4-BE49-F238E27FC236}">
                <a16:creationId xmlns:a16="http://schemas.microsoft.com/office/drawing/2014/main" id="{DC2AF1F9-8845-BEDC-BDB8-5FA61DA52FCF}"/>
              </a:ext>
            </a:extLst>
          </p:cNvPr>
          <p:cNvSpPr>
            <a:spLocks noGrp="1"/>
          </p:cNvSpPr>
          <p:nvPr>
            <p:ph type="subTitle" idx="1"/>
          </p:nvPr>
        </p:nvSpPr>
        <p:spPr/>
        <p:txBody>
          <a:bodyPr/>
          <a:lstStyle/>
          <a:p>
            <a:r>
              <a:rPr lang="en-US" dirty="0"/>
              <a:t>Michael Danner</a:t>
            </a:r>
          </a:p>
        </p:txBody>
      </p:sp>
    </p:spTree>
    <p:extLst>
      <p:ext uri="{BB962C8B-B14F-4D97-AF65-F5344CB8AC3E}">
        <p14:creationId xmlns:p14="http://schemas.microsoft.com/office/powerpoint/2010/main" val="604142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5081B-33B1-3B26-8497-26D809A281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11E9B6-1F16-3DB2-93FC-32A8CBD1C2B2}"/>
              </a:ext>
            </a:extLst>
          </p:cNvPr>
          <p:cNvSpPr>
            <a:spLocks noGrp="1"/>
          </p:cNvSpPr>
          <p:nvPr>
            <p:ph type="title"/>
          </p:nvPr>
        </p:nvSpPr>
        <p:spPr/>
        <p:txBody>
          <a:bodyPr/>
          <a:lstStyle/>
          <a:p>
            <a:r>
              <a:rPr lang="en-US" dirty="0"/>
              <a:t>Unique challenges</a:t>
            </a:r>
          </a:p>
        </p:txBody>
      </p:sp>
      <p:sp>
        <p:nvSpPr>
          <p:cNvPr id="3" name="Content Placeholder 2">
            <a:extLst>
              <a:ext uri="{FF2B5EF4-FFF2-40B4-BE49-F238E27FC236}">
                <a16:creationId xmlns:a16="http://schemas.microsoft.com/office/drawing/2014/main" id="{4EB9D098-7FA8-DA29-FB69-E00FFB30EE33}"/>
              </a:ext>
            </a:extLst>
          </p:cNvPr>
          <p:cNvSpPr>
            <a:spLocks noGrp="1"/>
          </p:cNvSpPr>
          <p:nvPr>
            <p:ph idx="1"/>
          </p:nvPr>
        </p:nvSpPr>
        <p:spPr/>
        <p:txBody>
          <a:bodyPr>
            <a:normAutofit/>
          </a:bodyPr>
          <a:lstStyle/>
          <a:p>
            <a:r>
              <a:rPr lang="en-US" dirty="0"/>
              <a:t>Unrealistic expectations due to the diverse needs of the community</a:t>
            </a:r>
          </a:p>
          <a:p>
            <a:r>
              <a:rPr lang="en-US" dirty="0"/>
              <a:t>Unclear decision-making processes</a:t>
            </a:r>
          </a:p>
          <a:p>
            <a:r>
              <a:rPr lang="en-US" dirty="0"/>
              <a:t>The power of the pastoral office</a:t>
            </a:r>
          </a:p>
          <a:p>
            <a:r>
              <a:rPr lang="en-US" dirty="0"/>
              <a:t>Pastor, lay-person distinctions</a:t>
            </a:r>
          </a:p>
          <a:p>
            <a:endParaRPr lang="en-US" dirty="0"/>
          </a:p>
          <a:p>
            <a:pPr marL="0" indent="0">
              <a:buNone/>
            </a:pPr>
            <a:endParaRPr lang="en-US" dirty="0"/>
          </a:p>
        </p:txBody>
      </p:sp>
    </p:spTree>
    <p:extLst>
      <p:ext uri="{BB962C8B-B14F-4D97-AF65-F5344CB8AC3E}">
        <p14:creationId xmlns:p14="http://schemas.microsoft.com/office/powerpoint/2010/main" val="3920931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E5F64-EC16-3276-6227-D4C961E3BC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CA6CE9-6004-66C3-AB84-55FA21D70E50}"/>
              </a:ext>
            </a:extLst>
          </p:cNvPr>
          <p:cNvSpPr>
            <a:spLocks noGrp="1"/>
          </p:cNvSpPr>
          <p:nvPr>
            <p:ph type="title"/>
          </p:nvPr>
        </p:nvSpPr>
        <p:spPr/>
        <p:txBody>
          <a:bodyPr/>
          <a:lstStyle/>
          <a:p>
            <a:r>
              <a:rPr lang="en-US" dirty="0"/>
              <a:t>Unique challenges</a:t>
            </a:r>
          </a:p>
        </p:txBody>
      </p:sp>
      <p:sp>
        <p:nvSpPr>
          <p:cNvPr id="3" name="Content Placeholder 2">
            <a:extLst>
              <a:ext uri="{FF2B5EF4-FFF2-40B4-BE49-F238E27FC236}">
                <a16:creationId xmlns:a16="http://schemas.microsoft.com/office/drawing/2014/main" id="{8FBC4DEF-6A5C-4EAC-870D-9E01611A733D}"/>
              </a:ext>
            </a:extLst>
          </p:cNvPr>
          <p:cNvSpPr>
            <a:spLocks noGrp="1"/>
          </p:cNvSpPr>
          <p:nvPr>
            <p:ph idx="1"/>
          </p:nvPr>
        </p:nvSpPr>
        <p:spPr/>
        <p:txBody>
          <a:bodyPr>
            <a:normAutofit/>
          </a:bodyPr>
          <a:lstStyle/>
          <a:p>
            <a:r>
              <a:rPr lang="en-US" dirty="0"/>
              <a:t>Unrealistic expectations due to the diverse needs of the community</a:t>
            </a:r>
          </a:p>
          <a:p>
            <a:r>
              <a:rPr lang="en-US" dirty="0"/>
              <a:t>Unclear decision-making processes</a:t>
            </a:r>
          </a:p>
          <a:p>
            <a:r>
              <a:rPr lang="en-US" dirty="0"/>
              <a:t>The power of the pastoral office</a:t>
            </a:r>
          </a:p>
          <a:p>
            <a:r>
              <a:rPr lang="en-US" dirty="0"/>
              <a:t>Pastor, lay-person distinctions</a:t>
            </a:r>
          </a:p>
          <a:p>
            <a:r>
              <a:rPr lang="en-US" dirty="0"/>
              <a:t>There is no “normal day”</a:t>
            </a:r>
          </a:p>
          <a:p>
            <a:endParaRPr lang="en-US" dirty="0"/>
          </a:p>
          <a:p>
            <a:pPr marL="0" indent="0">
              <a:buNone/>
            </a:pPr>
            <a:endParaRPr lang="en-US" dirty="0"/>
          </a:p>
        </p:txBody>
      </p:sp>
    </p:spTree>
    <p:extLst>
      <p:ext uri="{BB962C8B-B14F-4D97-AF65-F5344CB8AC3E}">
        <p14:creationId xmlns:p14="http://schemas.microsoft.com/office/powerpoint/2010/main" val="2497889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3D6702-958E-F9C6-7676-6AF049F139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AEF7EA-4D8B-ADA2-4167-CC2DBC7B4087}"/>
              </a:ext>
            </a:extLst>
          </p:cNvPr>
          <p:cNvSpPr>
            <a:spLocks noGrp="1"/>
          </p:cNvSpPr>
          <p:nvPr>
            <p:ph type="title"/>
          </p:nvPr>
        </p:nvSpPr>
        <p:spPr/>
        <p:txBody>
          <a:bodyPr/>
          <a:lstStyle/>
          <a:p>
            <a:r>
              <a:rPr lang="en-US" dirty="0"/>
              <a:t>Unique challenges</a:t>
            </a:r>
          </a:p>
        </p:txBody>
      </p:sp>
      <p:sp>
        <p:nvSpPr>
          <p:cNvPr id="3" name="Content Placeholder 2">
            <a:extLst>
              <a:ext uri="{FF2B5EF4-FFF2-40B4-BE49-F238E27FC236}">
                <a16:creationId xmlns:a16="http://schemas.microsoft.com/office/drawing/2014/main" id="{1FA665E0-B3E2-BE91-D80E-3CD36D99DC20}"/>
              </a:ext>
            </a:extLst>
          </p:cNvPr>
          <p:cNvSpPr>
            <a:spLocks noGrp="1"/>
          </p:cNvSpPr>
          <p:nvPr>
            <p:ph idx="1"/>
          </p:nvPr>
        </p:nvSpPr>
        <p:spPr/>
        <p:txBody>
          <a:bodyPr>
            <a:normAutofit/>
          </a:bodyPr>
          <a:lstStyle/>
          <a:p>
            <a:r>
              <a:rPr lang="en-US" dirty="0"/>
              <a:t>Unrealistic expectations due to the diverse needs of the community</a:t>
            </a:r>
          </a:p>
          <a:p>
            <a:r>
              <a:rPr lang="en-US" dirty="0"/>
              <a:t>Unclear decision-making processes</a:t>
            </a:r>
          </a:p>
          <a:p>
            <a:r>
              <a:rPr lang="en-US" dirty="0"/>
              <a:t>The power of the pastoral office</a:t>
            </a:r>
          </a:p>
          <a:p>
            <a:r>
              <a:rPr lang="en-US" dirty="0"/>
              <a:t>Pastor, lay-person distinctions</a:t>
            </a:r>
          </a:p>
          <a:p>
            <a:r>
              <a:rPr lang="en-US" dirty="0"/>
              <a:t>There is no “normal day”</a:t>
            </a:r>
          </a:p>
          <a:p>
            <a:r>
              <a:rPr lang="en-US" dirty="0"/>
              <a:t>Some of a pastor’s work is confidential</a:t>
            </a:r>
          </a:p>
          <a:p>
            <a:endParaRPr lang="en-US" dirty="0"/>
          </a:p>
          <a:p>
            <a:pPr marL="0" indent="0">
              <a:buNone/>
            </a:pPr>
            <a:endParaRPr lang="en-US" dirty="0"/>
          </a:p>
        </p:txBody>
      </p:sp>
    </p:spTree>
    <p:extLst>
      <p:ext uri="{BB962C8B-B14F-4D97-AF65-F5344CB8AC3E}">
        <p14:creationId xmlns:p14="http://schemas.microsoft.com/office/powerpoint/2010/main" val="2234595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E0B391-7602-6A97-050A-2F2AB88F2C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AB63B5-A0D5-B0BC-78BC-7E638AF6CFCD}"/>
              </a:ext>
            </a:extLst>
          </p:cNvPr>
          <p:cNvSpPr>
            <a:spLocks noGrp="1"/>
          </p:cNvSpPr>
          <p:nvPr>
            <p:ph type="title"/>
          </p:nvPr>
        </p:nvSpPr>
        <p:spPr/>
        <p:txBody>
          <a:bodyPr/>
          <a:lstStyle/>
          <a:p>
            <a:r>
              <a:rPr lang="en-US" dirty="0"/>
              <a:t>Unique challenges</a:t>
            </a:r>
          </a:p>
        </p:txBody>
      </p:sp>
      <p:sp>
        <p:nvSpPr>
          <p:cNvPr id="3" name="Content Placeholder 2">
            <a:extLst>
              <a:ext uri="{FF2B5EF4-FFF2-40B4-BE49-F238E27FC236}">
                <a16:creationId xmlns:a16="http://schemas.microsoft.com/office/drawing/2014/main" id="{53EDA5B8-1B74-2D4F-D787-2152278424BD}"/>
              </a:ext>
            </a:extLst>
          </p:cNvPr>
          <p:cNvSpPr>
            <a:spLocks noGrp="1"/>
          </p:cNvSpPr>
          <p:nvPr>
            <p:ph idx="1"/>
          </p:nvPr>
        </p:nvSpPr>
        <p:spPr/>
        <p:txBody>
          <a:bodyPr>
            <a:normAutofit/>
          </a:bodyPr>
          <a:lstStyle/>
          <a:p>
            <a:r>
              <a:rPr lang="en-US" dirty="0"/>
              <a:t>Unrealistic expectations due to the diverse needs of the community</a:t>
            </a:r>
          </a:p>
          <a:p>
            <a:r>
              <a:rPr lang="en-US" dirty="0"/>
              <a:t>Unclear decision-making processes</a:t>
            </a:r>
          </a:p>
          <a:p>
            <a:r>
              <a:rPr lang="en-US" dirty="0"/>
              <a:t>The power of the pastoral office</a:t>
            </a:r>
          </a:p>
          <a:p>
            <a:r>
              <a:rPr lang="en-US" dirty="0"/>
              <a:t>Pastor, lay-person distinctions</a:t>
            </a:r>
          </a:p>
          <a:p>
            <a:r>
              <a:rPr lang="en-US" dirty="0"/>
              <a:t>There is no “normal day”</a:t>
            </a:r>
          </a:p>
          <a:p>
            <a:r>
              <a:rPr lang="en-US" dirty="0"/>
              <a:t>Some of a pastor’s work is confidential</a:t>
            </a:r>
          </a:p>
          <a:p>
            <a:r>
              <a:rPr lang="en-US" dirty="0"/>
              <a:t>Pastors work independently</a:t>
            </a:r>
          </a:p>
          <a:p>
            <a:endParaRPr lang="en-US" dirty="0"/>
          </a:p>
          <a:p>
            <a:pPr marL="0" indent="0">
              <a:buNone/>
            </a:pPr>
            <a:endParaRPr lang="en-US" dirty="0"/>
          </a:p>
        </p:txBody>
      </p:sp>
    </p:spTree>
    <p:extLst>
      <p:ext uri="{BB962C8B-B14F-4D97-AF65-F5344CB8AC3E}">
        <p14:creationId xmlns:p14="http://schemas.microsoft.com/office/powerpoint/2010/main" val="2360878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FBCE3-9A29-6ED8-7E5F-45ABC99CD4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6D4D2C-C033-C9DF-AFCD-F621E3425E75}"/>
              </a:ext>
            </a:extLst>
          </p:cNvPr>
          <p:cNvSpPr>
            <a:spLocks noGrp="1"/>
          </p:cNvSpPr>
          <p:nvPr>
            <p:ph type="title"/>
          </p:nvPr>
        </p:nvSpPr>
        <p:spPr/>
        <p:txBody>
          <a:bodyPr/>
          <a:lstStyle/>
          <a:p>
            <a:r>
              <a:rPr lang="en-US" dirty="0"/>
              <a:t>Unique challenges</a:t>
            </a:r>
          </a:p>
        </p:txBody>
      </p:sp>
      <p:sp>
        <p:nvSpPr>
          <p:cNvPr id="3" name="Content Placeholder 2">
            <a:extLst>
              <a:ext uri="{FF2B5EF4-FFF2-40B4-BE49-F238E27FC236}">
                <a16:creationId xmlns:a16="http://schemas.microsoft.com/office/drawing/2014/main" id="{D751E318-9266-7465-68E1-53C09AF6049A}"/>
              </a:ext>
            </a:extLst>
          </p:cNvPr>
          <p:cNvSpPr>
            <a:spLocks noGrp="1"/>
          </p:cNvSpPr>
          <p:nvPr>
            <p:ph idx="1"/>
          </p:nvPr>
        </p:nvSpPr>
        <p:spPr/>
        <p:txBody>
          <a:bodyPr>
            <a:normAutofit/>
          </a:bodyPr>
          <a:lstStyle/>
          <a:p>
            <a:r>
              <a:rPr lang="en-US" dirty="0"/>
              <a:t>Unrealistic expectations due to the diverse needs of the community</a:t>
            </a:r>
          </a:p>
          <a:p>
            <a:r>
              <a:rPr lang="en-US" dirty="0"/>
              <a:t>Unclear decision-making processes</a:t>
            </a:r>
          </a:p>
          <a:p>
            <a:r>
              <a:rPr lang="en-US" dirty="0"/>
              <a:t>The power of the pastoral office</a:t>
            </a:r>
          </a:p>
          <a:p>
            <a:r>
              <a:rPr lang="en-US" dirty="0"/>
              <a:t>Pastor, lay-person distinctions</a:t>
            </a:r>
          </a:p>
          <a:p>
            <a:r>
              <a:rPr lang="en-US" dirty="0"/>
              <a:t>There is no “normal day”</a:t>
            </a:r>
          </a:p>
          <a:p>
            <a:r>
              <a:rPr lang="en-US" dirty="0"/>
              <a:t>Some of a pastor’s work is confidential</a:t>
            </a:r>
          </a:p>
          <a:p>
            <a:r>
              <a:rPr lang="en-US" dirty="0"/>
              <a:t>Pastors work independently</a:t>
            </a:r>
          </a:p>
          <a:p>
            <a:r>
              <a:rPr lang="en-US" dirty="0"/>
              <a:t>Pastorl work is often “knowledge work”</a:t>
            </a:r>
          </a:p>
          <a:p>
            <a:endParaRPr lang="en-US" dirty="0"/>
          </a:p>
          <a:p>
            <a:pPr marL="0" indent="0">
              <a:buNone/>
            </a:pPr>
            <a:endParaRPr lang="en-US" dirty="0"/>
          </a:p>
        </p:txBody>
      </p:sp>
    </p:spTree>
    <p:extLst>
      <p:ext uri="{BB962C8B-B14F-4D97-AF65-F5344CB8AC3E}">
        <p14:creationId xmlns:p14="http://schemas.microsoft.com/office/powerpoint/2010/main" val="665620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498165-47CF-E441-A37E-F6CDB38658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73B346-55E6-AF7F-F56F-B5B4403DF025}"/>
              </a:ext>
            </a:extLst>
          </p:cNvPr>
          <p:cNvSpPr>
            <a:spLocks noGrp="1"/>
          </p:cNvSpPr>
          <p:nvPr>
            <p:ph type="title"/>
          </p:nvPr>
        </p:nvSpPr>
        <p:spPr>
          <a:xfrm>
            <a:off x="677334" y="609600"/>
            <a:ext cx="8596668" cy="655782"/>
          </a:xfrm>
        </p:spPr>
        <p:txBody>
          <a:bodyPr/>
          <a:lstStyle/>
          <a:p>
            <a:r>
              <a:rPr lang="en-US" dirty="0"/>
              <a:t>Guiding questions</a:t>
            </a:r>
          </a:p>
        </p:txBody>
      </p:sp>
      <p:sp>
        <p:nvSpPr>
          <p:cNvPr id="3" name="Content Placeholder 2">
            <a:extLst>
              <a:ext uri="{FF2B5EF4-FFF2-40B4-BE49-F238E27FC236}">
                <a16:creationId xmlns:a16="http://schemas.microsoft.com/office/drawing/2014/main" id="{27020571-580A-9497-FA69-1276E5EB52CD}"/>
              </a:ext>
            </a:extLst>
          </p:cNvPr>
          <p:cNvSpPr>
            <a:spLocks noGrp="1"/>
          </p:cNvSpPr>
          <p:nvPr>
            <p:ph idx="1"/>
          </p:nvPr>
        </p:nvSpPr>
        <p:spPr>
          <a:xfrm>
            <a:off x="677334" y="1348509"/>
            <a:ext cx="8596668" cy="5218546"/>
          </a:xfrm>
        </p:spPr>
        <p:txBody>
          <a:bodyPr>
            <a:normAutofit fontScale="92500"/>
          </a:bodyPr>
          <a:lstStyle/>
          <a:p>
            <a:pPr lvl="1"/>
            <a:r>
              <a:rPr lang="en-US" sz="2400" dirty="0"/>
              <a:t>Does your pastor have a clear and reasonable job description?</a:t>
            </a:r>
            <a:endParaRPr lang="en-US" sz="1400" dirty="0"/>
          </a:p>
          <a:p>
            <a:pPr lvl="1"/>
            <a:r>
              <a:rPr lang="en-US" sz="2400" dirty="0"/>
              <a:t>Is your church clear about who supervises the pastor?</a:t>
            </a:r>
            <a:endParaRPr lang="en-US" sz="1400" dirty="0"/>
          </a:p>
          <a:p>
            <a:pPr lvl="1"/>
            <a:r>
              <a:rPr lang="en-US" sz="2400" dirty="0"/>
              <a:t>Is the pastor clear about who they report to? Is this determined by role or is there flexibility in finding a good fit between pastor and the supervisor.</a:t>
            </a:r>
            <a:endParaRPr lang="en-US" sz="1400" dirty="0"/>
          </a:p>
          <a:p>
            <a:pPr lvl="1"/>
            <a:r>
              <a:rPr lang="en-US" sz="2400" dirty="0"/>
              <a:t>Is there a standard format for reporting pastoral work that gives others a sense for how the pastor is using their time?</a:t>
            </a:r>
            <a:endParaRPr lang="en-US" sz="1400" dirty="0"/>
          </a:p>
          <a:p>
            <a:pPr lvl="1"/>
            <a:r>
              <a:rPr lang="en-US" sz="2400" dirty="0"/>
              <a:t>Are decision making processes clear?</a:t>
            </a:r>
            <a:endParaRPr lang="en-US" sz="1400" dirty="0"/>
          </a:p>
          <a:p>
            <a:pPr lvl="2"/>
            <a:r>
              <a:rPr lang="en-US" sz="2000" dirty="0"/>
              <a:t>What can the pastor decide without consultation?</a:t>
            </a:r>
            <a:endParaRPr lang="en-US" sz="1200" dirty="0"/>
          </a:p>
          <a:p>
            <a:pPr lvl="2"/>
            <a:r>
              <a:rPr lang="en-US" sz="2000" dirty="0"/>
              <a:t>What decisions require consultation?</a:t>
            </a:r>
            <a:endParaRPr lang="en-US" sz="1200" dirty="0"/>
          </a:p>
          <a:p>
            <a:pPr lvl="2"/>
            <a:r>
              <a:rPr lang="en-US" sz="2000" dirty="0"/>
              <a:t>Is this written down in the bylaws or a policy manual? (it should be)</a:t>
            </a:r>
            <a:endParaRPr lang="en-US" sz="1200" dirty="0"/>
          </a:p>
          <a:p>
            <a:pPr marL="0" indent="0">
              <a:buNone/>
            </a:pPr>
            <a:endParaRPr lang="en-US" dirty="0"/>
          </a:p>
        </p:txBody>
      </p:sp>
    </p:spTree>
    <p:extLst>
      <p:ext uri="{BB962C8B-B14F-4D97-AF65-F5344CB8AC3E}">
        <p14:creationId xmlns:p14="http://schemas.microsoft.com/office/powerpoint/2010/main" val="1149087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C112B-E153-8199-7B5B-FE4505FF90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89CB9A-F783-2A97-90C5-9F385D1E9246}"/>
              </a:ext>
            </a:extLst>
          </p:cNvPr>
          <p:cNvSpPr>
            <a:spLocks noGrp="1"/>
          </p:cNvSpPr>
          <p:nvPr>
            <p:ph type="title"/>
          </p:nvPr>
        </p:nvSpPr>
        <p:spPr>
          <a:xfrm>
            <a:off x="677334" y="609600"/>
            <a:ext cx="8596668" cy="655782"/>
          </a:xfrm>
        </p:spPr>
        <p:txBody>
          <a:bodyPr/>
          <a:lstStyle/>
          <a:p>
            <a:r>
              <a:rPr lang="en-US" dirty="0"/>
              <a:t>Guiding questions</a:t>
            </a:r>
          </a:p>
        </p:txBody>
      </p:sp>
      <p:sp>
        <p:nvSpPr>
          <p:cNvPr id="3" name="Content Placeholder 2">
            <a:extLst>
              <a:ext uri="{FF2B5EF4-FFF2-40B4-BE49-F238E27FC236}">
                <a16:creationId xmlns:a16="http://schemas.microsoft.com/office/drawing/2014/main" id="{7E634690-E463-0BFA-774F-603435B177A2}"/>
              </a:ext>
            </a:extLst>
          </p:cNvPr>
          <p:cNvSpPr>
            <a:spLocks noGrp="1"/>
          </p:cNvSpPr>
          <p:nvPr>
            <p:ph idx="1"/>
          </p:nvPr>
        </p:nvSpPr>
        <p:spPr>
          <a:xfrm>
            <a:off x="677334" y="1348509"/>
            <a:ext cx="8596668" cy="5218546"/>
          </a:xfrm>
        </p:spPr>
        <p:txBody>
          <a:bodyPr>
            <a:normAutofit fontScale="92500"/>
          </a:bodyPr>
          <a:lstStyle/>
          <a:p>
            <a:pPr lvl="1"/>
            <a:r>
              <a:rPr lang="en-US" sz="2400" dirty="0"/>
              <a:t>Do you have clear expectations for congregant behavior (i.e. based on the beliefs and values of this community, and the kind of community we wish to be, we do a, b, and c and not d, e, and f)</a:t>
            </a:r>
            <a:endParaRPr lang="en-US" sz="1400" dirty="0"/>
          </a:p>
          <a:p>
            <a:pPr lvl="1"/>
            <a:r>
              <a:rPr lang="en-US" sz="2400" dirty="0"/>
              <a:t>Are there clear processes for addressing hurts, grievances, conflicts, and misconduct?</a:t>
            </a:r>
            <a:endParaRPr lang="en-US" sz="1200" dirty="0"/>
          </a:p>
          <a:p>
            <a:pPr lvl="1"/>
            <a:r>
              <a:rPr lang="en-US" sz="2400" dirty="0"/>
              <a:t>Are your leaders trained in how to handle garden-variety complaints.</a:t>
            </a:r>
            <a:endParaRPr lang="en-US" sz="1400" dirty="0"/>
          </a:p>
          <a:p>
            <a:pPr lvl="1"/>
            <a:r>
              <a:rPr lang="en-US" sz="2400" dirty="0"/>
              <a:t>Do you have transparent and effective evaluation processes?</a:t>
            </a:r>
            <a:endParaRPr lang="en-US" sz="1400" dirty="0"/>
          </a:p>
          <a:p>
            <a:pPr lvl="1"/>
            <a:r>
              <a:rPr lang="en-US" sz="2400" dirty="0"/>
              <a:t>Is it clear who the pastor goes to with operational concerns?</a:t>
            </a:r>
            <a:endParaRPr lang="en-US" sz="1400" dirty="0"/>
          </a:p>
          <a:p>
            <a:pPr lvl="1"/>
            <a:r>
              <a:rPr lang="en-US" sz="2400" dirty="0"/>
              <a:t>Is it clear who the pastor goes to with spiritual concerns?</a:t>
            </a:r>
            <a:endParaRPr lang="en-US" sz="1400" dirty="0"/>
          </a:p>
          <a:p>
            <a:pPr lvl="1"/>
            <a:r>
              <a:rPr lang="en-US" sz="2400" dirty="0"/>
              <a:t>Is it clear who the pastor goes to with personal concerns, to process experiences, etc.</a:t>
            </a:r>
            <a:endParaRPr lang="en-US" sz="1400" dirty="0"/>
          </a:p>
          <a:p>
            <a:pPr marL="0" indent="0">
              <a:buNone/>
            </a:pPr>
            <a:endParaRPr lang="en-US" dirty="0"/>
          </a:p>
        </p:txBody>
      </p:sp>
    </p:spTree>
    <p:extLst>
      <p:ext uri="{BB962C8B-B14F-4D97-AF65-F5344CB8AC3E}">
        <p14:creationId xmlns:p14="http://schemas.microsoft.com/office/powerpoint/2010/main" val="186189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C3681-457C-C003-D35A-CDE5CD14CD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CAE207-0147-23F8-10BF-82BECABC9F05}"/>
              </a:ext>
            </a:extLst>
          </p:cNvPr>
          <p:cNvSpPr>
            <a:spLocks noGrp="1"/>
          </p:cNvSpPr>
          <p:nvPr>
            <p:ph type="title"/>
          </p:nvPr>
        </p:nvSpPr>
        <p:spPr>
          <a:xfrm>
            <a:off x="677334" y="609600"/>
            <a:ext cx="8596668" cy="655782"/>
          </a:xfrm>
        </p:spPr>
        <p:txBody>
          <a:bodyPr/>
          <a:lstStyle/>
          <a:p>
            <a:r>
              <a:rPr lang="en-US" dirty="0"/>
              <a:t>Guiding questions</a:t>
            </a:r>
          </a:p>
        </p:txBody>
      </p:sp>
      <p:sp>
        <p:nvSpPr>
          <p:cNvPr id="3" name="Content Placeholder 2">
            <a:extLst>
              <a:ext uri="{FF2B5EF4-FFF2-40B4-BE49-F238E27FC236}">
                <a16:creationId xmlns:a16="http://schemas.microsoft.com/office/drawing/2014/main" id="{06EF2044-9643-39CD-2DE8-A8B8BB0C954E}"/>
              </a:ext>
            </a:extLst>
          </p:cNvPr>
          <p:cNvSpPr>
            <a:spLocks noGrp="1"/>
          </p:cNvSpPr>
          <p:nvPr>
            <p:ph idx="1"/>
          </p:nvPr>
        </p:nvSpPr>
        <p:spPr>
          <a:xfrm>
            <a:off x="677334" y="1348509"/>
            <a:ext cx="8596668" cy="5218546"/>
          </a:xfrm>
        </p:spPr>
        <p:txBody>
          <a:bodyPr>
            <a:normAutofit/>
          </a:bodyPr>
          <a:lstStyle/>
          <a:p>
            <a:pPr lvl="1"/>
            <a:r>
              <a:rPr lang="en-US" sz="2400" dirty="0"/>
              <a:t>Do you have clear communication channels which are widely publicized (i.e. this is how you get ahold of…)</a:t>
            </a:r>
            <a:endParaRPr lang="en-US" sz="1400" dirty="0"/>
          </a:p>
          <a:p>
            <a:pPr lvl="1"/>
            <a:r>
              <a:rPr lang="en-US" sz="2400" dirty="0"/>
              <a:t>Is the pastor granted time to engage in pastor peer meetings or regular meetings with conference leaders</a:t>
            </a:r>
            <a:endParaRPr lang="en-US" sz="1400" dirty="0"/>
          </a:p>
          <a:p>
            <a:pPr lvl="1"/>
            <a:r>
              <a:rPr lang="en-US" sz="2400" dirty="0"/>
              <a:t>Does the church allow space for the pastor to engage in Spiritual direction, therapy, etc. </a:t>
            </a:r>
            <a:endParaRPr lang="en-US" sz="1400" dirty="0"/>
          </a:p>
          <a:p>
            <a:pPr lvl="1"/>
            <a:r>
              <a:rPr lang="en-US" sz="2400" dirty="0"/>
              <a:t>Is their proper support for continuing education (time granted and funding) </a:t>
            </a:r>
            <a:endParaRPr lang="en-US" sz="1400" dirty="0"/>
          </a:p>
          <a:p>
            <a:r>
              <a:rPr lang="en-US" sz="2800" dirty="0"/>
              <a:t>Does the church make it easy for the pastor to take time off?</a:t>
            </a:r>
          </a:p>
          <a:p>
            <a:pPr marL="0" indent="0">
              <a:buNone/>
            </a:pPr>
            <a:endParaRPr lang="en-US" dirty="0"/>
          </a:p>
        </p:txBody>
      </p:sp>
    </p:spTree>
    <p:extLst>
      <p:ext uri="{BB962C8B-B14F-4D97-AF65-F5344CB8AC3E}">
        <p14:creationId xmlns:p14="http://schemas.microsoft.com/office/powerpoint/2010/main" val="3173661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63ED7-1BCD-E6FC-3EB2-261F4898643F}"/>
              </a:ext>
            </a:extLst>
          </p:cNvPr>
          <p:cNvSpPr>
            <a:spLocks noGrp="1"/>
          </p:cNvSpPr>
          <p:nvPr>
            <p:ph type="title"/>
          </p:nvPr>
        </p:nvSpPr>
        <p:spPr/>
        <p:txBody>
          <a:bodyPr/>
          <a:lstStyle/>
          <a:p>
            <a:r>
              <a:rPr lang="en-US" dirty="0"/>
              <a:t>Why this subject is important to me…</a:t>
            </a:r>
          </a:p>
        </p:txBody>
      </p:sp>
      <p:sp>
        <p:nvSpPr>
          <p:cNvPr id="3" name="Content Placeholder 2">
            <a:extLst>
              <a:ext uri="{FF2B5EF4-FFF2-40B4-BE49-F238E27FC236}">
                <a16:creationId xmlns:a16="http://schemas.microsoft.com/office/drawing/2014/main" id="{492AED67-7C3C-CCD1-61E0-18E3172FCE67}"/>
              </a:ext>
            </a:extLst>
          </p:cNvPr>
          <p:cNvSpPr>
            <a:spLocks noGrp="1"/>
          </p:cNvSpPr>
          <p:nvPr>
            <p:ph idx="1"/>
          </p:nvPr>
        </p:nvSpPr>
        <p:spPr/>
        <p:txBody>
          <a:bodyPr/>
          <a:lstStyle/>
          <a:p>
            <a:r>
              <a:rPr lang="en-US" dirty="0"/>
              <a:t> I believe that pastors play an essential role in the thriving of the faith community.</a:t>
            </a:r>
          </a:p>
        </p:txBody>
      </p:sp>
    </p:spTree>
    <p:extLst>
      <p:ext uri="{BB962C8B-B14F-4D97-AF65-F5344CB8AC3E}">
        <p14:creationId xmlns:p14="http://schemas.microsoft.com/office/powerpoint/2010/main" val="3293063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FF3479-3375-CD6B-6EA5-AE83B867DE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6F7455-4117-3882-8E7E-38290202F627}"/>
              </a:ext>
            </a:extLst>
          </p:cNvPr>
          <p:cNvSpPr>
            <a:spLocks noGrp="1"/>
          </p:cNvSpPr>
          <p:nvPr>
            <p:ph type="title"/>
          </p:nvPr>
        </p:nvSpPr>
        <p:spPr/>
        <p:txBody>
          <a:bodyPr/>
          <a:lstStyle/>
          <a:p>
            <a:r>
              <a:rPr lang="en-US" dirty="0"/>
              <a:t>Why this subject is important to me…</a:t>
            </a:r>
          </a:p>
        </p:txBody>
      </p:sp>
      <p:sp>
        <p:nvSpPr>
          <p:cNvPr id="3" name="Content Placeholder 2">
            <a:extLst>
              <a:ext uri="{FF2B5EF4-FFF2-40B4-BE49-F238E27FC236}">
                <a16:creationId xmlns:a16="http://schemas.microsoft.com/office/drawing/2014/main" id="{A14FED4A-8873-AAE0-D463-975710D36A45}"/>
              </a:ext>
            </a:extLst>
          </p:cNvPr>
          <p:cNvSpPr>
            <a:spLocks noGrp="1"/>
          </p:cNvSpPr>
          <p:nvPr>
            <p:ph idx="1"/>
          </p:nvPr>
        </p:nvSpPr>
        <p:spPr/>
        <p:txBody>
          <a:bodyPr/>
          <a:lstStyle/>
          <a:p>
            <a:r>
              <a:rPr lang="en-US" dirty="0"/>
              <a:t> I believe that pastors play an essential role in the thriving of the faith community.</a:t>
            </a:r>
          </a:p>
          <a:p>
            <a:r>
              <a:rPr lang="en-US" dirty="0"/>
              <a:t>When pastors are supervised well, it helps them to live healthy/well balanced lives.</a:t>
            </a:r>
          </a:p>
        </p:txBody>
      </p:sp>
    </p:spTree>
    <p:extLst>
      <p:ext uri="{BB962C8B-B14F-4D97-AF65-F5344CB8AC3E}">
        <p14:creationId xmlns:p14="http://schemas.microsoft.com/office/powerpoint/2010/main" val="1046178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69082-3AFA-4345-0675-C54F44A028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78377C-2921-4EF7-4DE6-595CA996DA21}"/>
              </a:ext>
            </a:extLst>
          </p:cNvPr>
          <p:cNvSpPr>
            <a:spLocks noGrp="1"/>
          </p:cNvSpPr>
          <p:nvPr>
            <p:ph type="title"/>
          </p:nvPr>
        </p:nvSpPr>
        <p:spPr/>
        <p:txBody>
          <a:bodyPr/>
          <a:lstStyle/>
          <a:p>
            <a:r>
              <a:rPr lang="en-US" dirty="0"/>
              <a:t>Effective supervision</a:t>
            </a:r>
          </a:p>
        </p:txBody>
      </p:sp>
      <p:sp>
        <p:nvSpPr>
          <p:cNvPr id="3" name="Content Placeholder 2">
            <a:extLst>
              <a:ext uri="{FF2B5EF4-FFF2-40B4-BE49-F238E27FC236}">
                <a16:creationId xmlns:a16="http://schemas.microsoft.com/office/drawing/2014/main" id="{27C470FC-87B9-C315-4864-86AA38EA2C83}"/>
              </a:ext>
            </a:extLst>
          </p:cNvPr>
          <p:cNvSpPr>
            <a:spLocks noGrp="1"/>
          </p:cNvSpPr>
          <p:nvPr>
            <p:ph idx="1"/>
          </p:nvPr>
        </p:nvSpPr>
        <p:spPr/>
        <p:txBody>
          <a:bodyPr/>
          <a:lstStyle/>
          <a:p>
            <a:r>
              <a:rPr lang="en-US" dirty="0"/>
              <a:t> The </a:t>
            </a:r>
            <a:r>
              <a:rPr lang="en-US" b="1" dirty="0"/>
              <a:t>goal</a:t>
            </a:r>
            <a:r>
              <a:rPr lang="en-US" dirty="0"/>
              <a:t> of effective supervision is to grow and maintain healthy relationships between the pastor and the church, based on trust and mutual respect. </a:t>
            </a:r>
            <a:endParaRPr lang="en-US" sz="1250" dirty="0"/>
          </a:p>
          <a:p>
            <a:pPr marL="0" indent="0">
              <a:buNone/>
            </a:pPr>
            <a:endParaRPr lang="en-US" dirty="0"/>
          </a:p>
        </p:txBody>
      </p:sp>
    </p:spTree>
    <p:extLst>
      <p:ext uri="{BB962C8B-B14F-4D97-AF65-F5344CB8AC3E}">
        <p14:creationId xmlns:p14="http://schemas.microsoft.com/office/powerpoint/2010/main" val="3419461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BCF0A8-A9D0-9920-51B7-F1BF0B4F2C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4CB981-1936-44BD-B83D-09043F58C065}"/>
              </a:ext>
            </a:extLst>
          </p:cNvPr>
          <p:cNvSpPr>
            <a:spLocks noGrp="1"/>
          </p:cNvSpPr>
          <p:nvPr>
            <p:ph type="title"/>
          </p:nvPr>
        </p:nvSpPr>
        <p:spPr/>
        <p:txBody>
          <a:bodyPr/>
          <a:lstStyle/>
          <a:p>
            <a:r>
              <a:rPr lang="en-US" dirty="0"/>
              <a:t>Effective supervision</a:t>
            </a:r>
          </a:p>
        </p:txBody>
      </p:sp>
      <p:sp>
        <p:nvSpPr>
          <p:cNvPr id="3" name="Content Placeholder 2">
            <a:extLst>
              <a:ext uri="{FF2B5EF4-FFF2-40B4-BE49-F238E27FC236}">
                <a16:creationId xmlns:a16="http://schemas.microsoft.com/office/drawing/2014/main" id="{296A478F-D1EA-3F20-3D7F-2F82EDF4E1ED}"/>
              </a:ext>
            </a:extLst>
          </p:cNvPr>
          <p:cNvSpPr>
            <a:spLocks noGrp="1"/>
          </p:cNvSpPr>
          <p:nvPr>
            <p:ph idx="1"/>
          </p:nvPr>
        </p:nvSpPr>
        <p:spPr/>
        <p:txBody>
          <a:bodyPr/>
          <a:lstStyle/>
          <a:p>
            <a:r>
              <a:rPr lang="en-US" dirty="0"/>
              <a:t> The goal of effective supervision is to grow and maintain healthy relationships between the pastor and the church, based on trust and mutual respect. </a:t>
            </a:r>
          </a:p>
          <a:p>
            <a:r>
              <a:rPr lang="en-US" dirty="0"/>
              <a:t>Effective supervision happens in the context of a regular meeting between supervisor and the pastor to review their work in a safe and positive environment. </a:t>
            </a:r>
          </a:p>
          <a:p>
            <a:endParaRPr lang="en-US" sz="1250" dirty="0"/>
          </a:p>
          <a:p>
            <a:pPr marL="0" indent="0">
              <a:buNone/>
            </a:pPr>
            <a:endParaRPr lang="en-US" dirty="0"/>
          </a:p>
        </p:txBody>
      </p:sp>
    </p:spTree>
    <p:extLst>
      <p:ext uri="{BB962C8B-B14F-4D97-AF65-F5344CB8AC3E}">
        <p14:creationId xmlns:p14="http://schemas.microsoft.com/office/powerpoint/2010/main" val="2812996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096B4F-B0D4-9AF4-0192-C5E811CB33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EA9C90-43EA-5B25-8637-35940A122E5F}"/>
              </a:ext>
            </a:extLst>
          </p:cNvPr>
          <p:cNvSpPr>
            <a:spLocks noGrp="1"/>
          </p:cNvSpPr>
          <p:nvPr>
            <p:ph type="title"/>
          </p:nvPr>
        </p:nvSpPr>
        <p:spPr/>
        <p:txBody>
          <a:bodyPr/>
          <a:lstStyle/>
          <a:p>
            <a:r>
              <a:rPr lang="en-US" dirty="0"/>
              <a:t>Effective supervision</a:t>
            </a:r>
          </a:p>
        </p:txBody>
      </p:sp>
      <p:sp>
        <p:nvSpPr>
          <p:cNvPr id="3" name="Content Placeholder 2">
            <a:extLst>
              <a:ext uri="{FF2B5EF4-FFF2-40B4-BE49-F238E27FC236}">
                <a16:creationId xmlns:a16="http://schemas.microsoft.com/office/drawing/2014/main" id="{A09C51B7-D56E-5125-9BA2-102F3A386D84}"/>
              </a:ext>
            </a:extLst>
          </p:cNvPr>
          <p:cNvSpPr>
            <a:spLocks noGrp="1"/>
          </p:cNvSpPr>
          <p:nvPr>
            <p:ph idx="1"/>
          </p:nvPr>
        </p:nvSpPr>
        <p:spPr/>
        <p:txBody>
          <a:bodyPr>
            <a:normAutofit lnSpcReduction="10000"/>
          </a:bodyPr>
          <a:lstStyle/>
          <a:p>
            <a:r>
              <a:rPr lang="en-US" dirty="0"/>
              <a:t> The goal of effective supervision is to grow and maintain healthy relationships between the pastor and the church, based on trust and mutual respect. </a:t>
            </a:r>
          </a:p>
          <a:p>
            <a:r>
              <a:rPr lang="en-US" dirty="0"/>
              <a:t>Effective supervision happens in the context of a regular meeting between supervisor and the pastor to review their work in a safe and positive environment. </a:t>
            </a:r>
          </a:p>
          <a:p>
            <a:r>
              <a:rPr lang="en-US" dirty="0"/>
              <a:t>Supervision is a space to explore things like:</a:t>
            </a:r>
            <a:endParaRPr lang="en-US" sz="900" dirty="0"/>
          </a:p>
          <a:p>
            <a:pPr lvl="1"/>
            <a:r>
              <a:rPr lang="en-US" dirty="0"/>
              <a:t>Work load</a:t>
            </a:r>
            <a:endParaRPr lang="en-US" sz="1300" dirty="0"/>
          </a:p>
          <a:p>
            <a:pPr lvl="1"/>
            <a:r>
              <a:rPr lang="en-US" dirty="0"/>
              <a:t>Expectation management</a:t>
            </a:r>
            <a:endParaRPr lang="en-US" sz="1300" dirty="0"/>
          </a:p>
          <a:p>
            <a:pPr lvl="1"/>
            <a:r>
              <a:rPr lang="en-US" dirty="0"/>
              <a:t>Support needs</a:t>
            </a:r>
            <a:endParaRPr lang="en-US" sz="1300" dirty="0"/>
          </a:p>
          <a:p>
            <a:pPr lvl="1"/>
            <a:r>
              <a:rPr lang="en-US" dirty="0"/>
              <a:t>Pinch points</a:t>
            </a:r>
            <a:endParaRPr lang="en-US" sz="1300" dirty="0"/>
          </a:p>
          <a:p>
            <a:pPr lvl="1"/>
            <a:r>
              <a:rPr lang="en-US" dirty="0"/>
              <a:t>Overall health and satisfaction</a:t>
            </a:r>
            <a:endParaRPr lang="en-US" sz="1300" dirty="0"/>
          </a:p>
          <a:p>
            <a:endParaRPr lang="en-US" sz="1250" dirty="0"/>
          </a:p>
          <a:p>
            <a:pPr marL="0" indent="0">
              <a:buNone/>
            </a:pPr>
            <a:endParaRPr lang="en-US" dirty="0"/>
          </a:p>
        </p:txBody>
      </p:sp>
    </p:spTree>
    <p:extLst>
      <p:ext uri="{BB962C8B-B14F-4D97-AF65-F5344CB8AC3E}">
        <p14:creationId xmlns:p14="http://schemas.microsoft.com/office/powerpoint/2010/main" val="1865991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4AF35-04C8-A8D1-D935-9BEEF4FABB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F8CCE9-B919-C611-9358-163E2464DDD1}"/>
              </a:ext>
            </a:extLst>
          </p:cNvPr>
          <p:cNvSpPr>
            <a:spLocks noGrp="1"/>
          </p:cNvSpPr>
          <p:nvPr>
            <p:ph type="title"/>
          </p:nvPr>
        </p:nvSpPr>
        <p:spPr/>
        <p:txBody>
          <a:bodyPr/>
          <a:lstStyle/>
          <a:p>
            <a:r>
              <a:rPr lang="en-US" dirty="0"/>
              <a:t>Unique challenges</a:t>
            </a:r>
          </a:p>
        </p:txBody>
      </p:sp>
      <p:sp>
        <p:nvSpPr>
          <p:cNvPr id="3" name="Content Placeholder 2">
            <a:extLst>
              <a:ext uri="{FF2B5EF4-FFF2-40B4-BE49-F238E27FC236}">
                <a16:creationId xmlns:a16="http://schemas.microsoft.com/office/drawing/2014/main" id="{F2265680-F454-2ACE-607A-B4F4960218FC}"/>
              </a:ext>
            </a:extLst>
          </p:cNvPr>
          <p:cNvSpPr>
            <a:spLocks noGrp="1"/>
          </p:cNvSpPr>
          <p:nvPr>
            <p:ph idx="1"/>
          </p:nvPr>
        </p:nvSpPr>
        <p:spPr/>
        <p:txBody>
          <a:bodyPr>
            <a:normAutofit/>
          </a:bodyPr>
          <a:lstStyle/>
          <a:p>
            <a:r>
              <a:rPr lang="en-US" dirty="0"/>
              <a:t>Unrealistic expectations due to the diverse needs of the community</a:t>
            </a:r>
            <a:endParaRPr lang="en-US" sz="1250" dirty="0"/>
          </a:p>
          <a:p>
            <a:pPr marL="0" indent="0">
              <a:buNone/>
            </a:pPr>
            <a:endParaRPr lang="en-US" dirty="0"/>
          </a:p>
        </p:txBody>
      </p:sp>
    </p:spTree>
    <p:extLst>
      <p:ext uri="{BB962C8B-B14F-4D97-AF65-F5344CB8AC3E}">
        <p14:creationId xmlns:p14="http://schemas.microsoft.com/office/powerpoint/2010/main" val="415976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52D42B-F07A-B9E1-8130-A00E61C1C4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36D272-F815-1629-505D-C63D80AF1D79}"/>
              </a:ext>
            </a:extLst>
          </p:cNvPr>
          <p:cNvSpPr>
            <a:spLocks noGrp="1"/>
          </p:cNvSpPr>
          <p:nvPr>
            <p:ph type="title"/>
          </p:nvPr>
        </p:nvSpPr>
        <p:spPr/>
        <p:txBody>
          <a:bodyPr/>
          <a:lstStyle/>
          <a:p>
            <a:r>
              <a:rPr lang="en-US" dirty="0"/>
              <a:t>Unique challenges</a:t>
            </a:r>
          </a:p>
        </p:txBody>
      </p:sp>
      <p:sp>
        <p:nvSpPr>
          <p:cNvPr id="3" name="Content Placeholder 2">
            <a:extLst>
              <a:ext uri="{FF2B5EF4-FFF2-40B4-BE49-F238E27FC236}">
                <a16:creationId xmlns:a16="http://schemas.microsoft.com/office/drawing/2014/main" id="{86229514-F92C-6269-10DA-C1266C073EC1}"/>
              </a:ext>
            </a:extLst>
          </p:cNvPr>
          <p:cNvSpPr>
            <a:spLocks noGrp="1"/>
          </p:cNvSpPr>
          <p:nvPr>
            <p:ph idx="1"/>
          </p:nvPr>
        </p:nvSpPr>
        <p:spPr/>
        <p:txBody>
          <a:bodyPr>
            <a:normAutofit/>
          </a:bodyPr>
          <a:lstStyle/>
          <a:p>
            <a:r>
              <a:rPr lang="en-US" dirty="0"/>
              <a:t>Unrealistic expectations due to the diverse needs of the community</a:t>
            </a:r>
          </a:p>
          <a:p>
            <a:r>
              <a:rPr lang="en-US" dirty="0"/>
              <a:t>Unclear decision-making processes</a:t>
            </a:r>
          </a:p>
          <a:p>
            <a:endParaRPr lang="en-US" dirty="0"/>
          </a:p>
          <a:p>
            <a:pPr marL="0" indent="0">
              <a:buNone/>
            </a:pPr>
            <a:endParaRPr lang="en-US" dirty="0"/>
          </a:p>
        </p:txBody>
      </p:sp>
    </p:spTree>
    <p:extLst>
      <p:ext uri="{BB962C8B-B14F-4D97-AF65-F5344CB8AC3E}">
        <p14:creationId xmlns:p14="http://schemas.microsoft.com/office/powerpoint/2010/main" val="3606113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C63B-D3FB-2046-7099-31BED5C4CA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608F2A-77F6-0725-FCEB-C3E1C9280ADB}"/>
              </a:ext>
            </a:extLst>
          </p:cNvPr>
          <p:cNvSpPr>
            <a:spLocks noGrp="1"/>
          </p:cNvSpPr>
          <p:nvPr>
            <p:ph type="title"/>
          </p:nvPr>
        </p:nvSpPr>
        <p:spPr/>
        <p:txBody>
          <a:bodyPr/>
          <a:lstStyle/>
          <a:p>
            <a:r>
              <a:rPr lang="en-US" dirty="0"/>
              <a:t>Unique challenges</a:t>
            </a:r>
          </a:p>
        </p:txBody>
      </p:sp>
      <p:sp>
        <p:nvSpPr>
          <p:cNvPr id="3" name="Content Placeholder 2">
            <a:extLst>
              <a:ext uri="{FF2B5EF4-FFF2-40B4-BE49-F238E27FC236}">
                <a16:creationId xmlns:a16="http://schemas.microsoft.com/office/drawing/2014/main" id="{3928358D-CAE7-32B1-3AD2-4CCFCF13631A}"/>
              </a:ext>
            </a:extLst>
          </p:cNvPr>
          <p:cNvSpPr>
            <a:spLocks noGrp="1"/>
          </p:cNvSpPr>
          <p:nvPr>
            <p:ph idx="1"/>
          </p:nvPr>
        </p:nvSpPr>
        <p:spPr/>
        <p:txBody>
          <a:bodyPr>
            <a:normAutofit/>
          </a:bodyPr>
          <a:lstStyle/>
          <a:p>
            <a:r>
              <a:rPr lang="en-US" dirty="0"/>
              <a:t>Unrealistic expectations due to the diverse needs of the community</a:t>
            </a:r>
          </a:p>
          <a:p>
            <a:r>
              <a:rPr lang="en-US" dirty="0"/>
              <a:t>Unclear decision-making processes</a:t>
            </a:r>
          </a:p>
          <a:p>
            <a:r>
              <a:rPr lang="en-US" dirty="0"/>
              <a:t>The power of the pastoral office</a:t>
            </a:r>
          </a:p>
          <a:p>
            <a:endParaRPr lang="en-US" dirty="0"/>
          </a:p>
          <a:p>
            <a:pPr marL="0" indent="0">
              <a:buNone/>
            </a:pPr>
            <a:endParaRPr lang="en-US" dirty="0"/>
          </a:p>
        </p:txBody>
      </p:sp>
    </p:spTree>
    <p:extLst>
      <p:ext uri="{BB962C8B-B14F-4D97-AF65-F5344CB8AC3E}">
        <p14:creationId xmlns:p14="http://schemas.microsoft.com/office/powerpoint/2010/main" val="3892652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248</TotalTime>
  <Words>816</Words>
  <Application>Microsoft Office PowerPoint</Application>
  <PresentationFormat>Widescreen</PresentationFormat>
  <Paragraphs>105</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How to supervise a pastor well</vt:lpstr>
      <vt:lpstr>Why this subject is important to me…</vt:lpstr>
      <vt:lpstr>Why this subject is important to me…</vt:lpstr>
      <vt:lpstr>Effective supervision</vt:lpstr>
      <vt:lpstr>Effective supervision</vt:lpstr>
      <vt:lpstr>Effective supervision</vt:lpstr>
      <vt:lpstr>Unique challenges</vt:lpstr>
      <vt:lpstr>Unique challenges</vt:lpstr>
      <vt:lpstr>Unique challenges</vt:lpstr>
      <vt:lpstr>Unique challenges</vt:lpstr>
      <vt:lpstr>Unique challenges</vt:lpstr>
      <vt:lpstr>Unique challenges</vt:lpstr>
      <vt:lpstr>Unique challenges</vt:lpstr>
      <vt:lpstr>Unique challenges</vt:lpstr>
      <vt:lpstr>Guiding questions</vt:lpstr>
      <vt:lpstr>Guiding questions</vt:lpstr>
      <vt:lpstr>Guiding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supervise a pastor well</dc:title>
  <dc:creator>Michael Danner</dc:creator>
  <cp:lastModifiedBy>Michael Danner</cp:lastModifiedBy>
  <cp:revision>2</cp:revision>
  <dcterms:created xsi:type="dcterms:W3CDTF">2025-07-09T23:15:16Z</dcterms:created>
  <dcterms:modified xsi:type="dcterms:W3CDTF">2025-07-10T17:01:31Z</dcterms:modified>
</cp:coreProperties>
</file>